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Roboto Medium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EC4FEA-594E-45CA-BEDC-7D485FA82321}">
  <a:tblStyle styleId="{E1EC4FEA-594E-45CA-BEDC-7D485FA823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73fbf5c8a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73fbf5c8a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73fbf5c8a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73fbf5c8a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73fbf5c8a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73fbf5c8a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73fbf5c8a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73fbf5c8a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73fbf5c8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73fbf5c8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73fbf5c8a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73fbf5c8a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73fbf5c8a_0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73fbf5c8a_0_1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73fbf5c8a_0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73fbf5c8a_0_1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73fbf5c8a_0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73fbf5c8a_0_1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73fbf5c8a_0_1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73fbf5c8a_0_1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60a189e5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60a189e5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73fbf5c8a_0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73fbf5c8a_0_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73fbf5c8a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73fbf5c8a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73fbf5c8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73fbf5c8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73fbf5c8a_0_1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73fbf5c8a_0_1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60a189e5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60a189e5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73fbf5c8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73fbf5c8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73fbf5c8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73fbf5c8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60a189e5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60a189e5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60a189e5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60a189e5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60a189e5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60a189e5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73fbf5c8a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73fbf5c8a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iso/es/principle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ceideas.ch/roller2/badtrash/mediaresource/d028b3c0-5332-4ae7-a91a-dc21b755129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Taller - Proyectos Ágiles con SCRUM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900" y="4313000"/>
            <a:ext cx="43641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990"/>
              <a:t>Ing. MsC. Manuel Mora, PMP, SMPC</a:t>
            </a:r>
            <a:endParaRPr sz="199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9549" t="19477" r="3637" b="13240"/>
          <a:stretch/>
        </p:blipFill>
        <p:spPr>
          <a:xfrm>
            <a:off x="5197875" y="2940975"/>
            <a:ext cx="3634425" cy="18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DE SCRUM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 b="1"/>
              <a:t>Desarrolladores</a:t>
            </a:r>
            <a:endParaRPr sz="1600" b="1"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l="47805" b="12211"/>
          <a:stretch/>
        </p:blipFill>
        <p:spPr>
          <a:xfrm>
            <a:off x="311700" y="1942775"/>
            <a:ext cx="4355101" cy="21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>
            <a:spLocks noGrp="1"/>
          </p:cNvSpPr>
          <p:nvPr>
            <p:ph type="body" idx="2"/>
          </p:nvPr>
        </p:nvSpPr>
        <p:spPr>
          <a:xfrm>
            <a:off x="4930975" y="1275700"/>
            <a:ext cx="39999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Comprometidos en la creación de cualquier aspecto de un Incremento usable para cada Sprint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Co-crear plan del Sprint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Ajustar los estándares de calidad dada la Definición de Terminado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Adaptar su plan de desarrollo de acuerdo al Sprint Goal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EVENTOS - SCRUM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600" y="1013525"/>
            <a:ext cx="5009551" cy="354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83100" y="1152475"/>
            <a:ext cx="393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Corazón de Scrum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Tiempo a ser convenido con cliente y equipo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No se permiten cambios que puedan afectar el Sprint Goal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Alcance puede ser renegociado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Consta de 4 eventos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s"/>
              <a:t>Todos los eventos son acotados en tiempo (time-boxed)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EVENTOS - SCRUM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Sprint Planning</a:t>
            </a:r>
            <a:endParaRPr/>
          </a:p>
        </p:txBody>
      </p:sp>
      <p:grpSp>
        <p:nvGrpSpPr>
          <p:cNvPr id="146" name="Google Shape;146;p24"/>
          <p:cNvGrpSpPr/>
          <p:nvPr/>
        </p:nvGrpSpPr>
        <p:grpSpPr>
          <a:xfrm>
            <a:off x="323513" y="2520200"/>
            <a:ext cx="2952125" cy="1289700"/>
            <a:chOff x="323513" y="1986800"/>
            <a:chExt cx="2952125" cy="1289700"/>
          </a:xfrm>
        </p:grpSpPr>
        <p:sp>
          <p:nvSpPr>
            <p:cNvPr id="147" name="Google Shape;147;p24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Por qué este Sprint es valioso?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Esto da origen al Sprint Goal</a:t>
              </a: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8" name="Google Shape;148;p24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249C90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49" name="Google Shape;149;p24"/>
          <p:cNvGrpSpPr/>
          <p:nvPr/>
        </p:nvGrpSpPr>
        <p:grpSpPr>
          <a:xfrm>
            <a:off x="5209838" y="1593750"/>
            <a:ext cx="3610650" cy="1289700"/>
            <a:chOff x="5209838" y="1060350"/>
            <a:chExt cx="3610650" cy="1289700"/>
          </a:xfrm>
        </p:grpSpPr>
        <p:sp>
          <p:nvSpPr>
            <p:cNvPr id="150" name="Google Shape;150;p24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Cómo se hará esto en el Sprint?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Los ítems seleccionados (Sprint Backlog) son desglosados en pequeños ítems de trabajo (tareas)</a:t>
              </a: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1" name="Google Shape;151;p24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55B5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52" name="Google Shape;152;p24"/>
          <p:cNvGrpSpPr/>
          <p:nvPr/>
        </p:nvGrpSpPr>
        <p:grpSpPr>
          <a:xfrm>
            <a:off x="5209838" y="3553850"/>
            <a:ext cx="3610650" cy="1289700"/>
            <a:chOff x="5209838" y="3020450"/>
            <a:chExt cx="3610650" cy="1289700"/>
          </a:xfrm>
        </p:grpSpPr>
        <p:sp>
          <p:nvSpPr>
            <p:cNvPr id="153" name="Google Shape;153;p24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Qué se hará en el Sprint?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Los ítems en el Product Backlog son seleccionados y movidos al Sprint Backlog</a:t>
              </a:r>
              <a:endParaRPr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4" name="Google Shape;154;p24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55" name="Google Shape;155;p24"/>
          <p:cNvGrpSpPr/>
          <p:nvPr/>
        </p:nvGrpSpPr>
        <p:grpSpPr>
          <a:xfrm>
            <a:off x="2662213" y="1261863"/>
            <a:ext cx="3814835" cy="3790597"/>
            <a:chOff x="2662213" y="676344"/>
            <a:chExt cx="3814835" cy="3790597"/>
          </a:xfrm>
        </p:grpSpPr>
        <p:sp>
          <p:nvSpPr>
            <p:cNvPr id="156" name="Google Shape;156;p24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" name="Google Shape;159;p24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60" name="Google Shape;160;p24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249C90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4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162;p24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63" name="Google Shape;163;p24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4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24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66" name="Google Shape;166;p24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24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24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4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EVENTOS - SCRUM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Daily (Scrum) meetings</a:t>
            </a:r>
            <a:endParaRPr/>
          </a:p>
        </p:txBody>
      </p:sp>
      <p:grpSp>
        <p:nvGrpSpPr>
          <p:cNvPr id="177" name="Google Shape;177;p25"/>
          <p:cNvGrpSpPr/>
          <p:nvPr/>
        </p:nvGrpSpPr>
        <p:grpSpPr>
          <a:xfrm>
            <a:off x="1015474" y="1856564"/>
            <a:ext cx="7300911" cy="731700"/>
            <a:chOff x="710674" y="1323164"/>
            <a:chExt cx="7300911" cy="731700"/>
          </a:xfrm>
        </p:grpSpPr>
        <p:sp>
          <p:nvSpPr>
            <p:cNvPr id="178" name="Google Shape;178;p25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1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Principales Características</a:t>
              </a:r>
              <a:endParaRPr sz="21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Reunión limitada a 15 minutos entre los desarrolladores diariamente, a la misma hora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25"/>
          <p:cNvGrpSpPr/>
          <p:nvPr/>
        </p:nvGrpSpPr>
        <p:grpSpPr>
          <a:xfrm>
            <a:off x="304807" y="2740925"/>
            <a:ext cx="7650080" cy="731700"/>
            <a:chOff x="7" y="2207525"/>
            <a:chExt cx="7650080" cy="731700"/>
          </a:xfrm>
        </p:grpSpPr>
        <p:sp>
          <p:nvSpPr>
            <p:cNvPr id="182" name="Google Shape;182;p25"/>
            <p:cNvSpPr txBox="1"/>
            <p:nvPr/>
          </p:nvSpPr>
          <p:spPr>
            <a:xfrm>
              <a:off x="7" y="2257725"/>
              <a:ext cx="2715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1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Finalidad</a:t>
              </a:r>
              <a:endParaRPr sz="21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Evaluar el progreso con tres preguntas: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Qué se hizo? Qué se hará? Qué impedimentos se tiene para continuar?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25"/>
          <p:cNvGrpSpPr/>
          <p:nvPr/>
        </p:nvGrpSpPr>
        <p:grpSpPr>
          <a:xfrm>
            <a:off x="1059905" y="3622025"/>
            <a:ext cx="6532397" cy="731700"/>
            <a:chOff x="755105" y="3088625"/>
            <a:chExt cx="6532397" cy="731700"/>
          </a:xfrm>
        </p:grpSpPr>
        <p:sp>
          <p:nvSpPr>
            <p:cNvPr id="186" name="Google Shape;186;p25"/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1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Beneficios</a:t>
              </a:r>
              <a:endParaRPr sz="21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5"/>
            <p:cNvSpPr txBox="1"/>
            <p:nvPr/>
          </p:nvSpPr>
          <p:spPr>
            <a:xfrm>
              <a:off x="2914402" y="3295175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Mejorar comunicación, identificar impedimentos, promover rápida toma de decisiones, eliminar necesidad de otras reuniones.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EVENTOS - SCRUM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Sprint Review</a:t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152400" y="1875789"/>
            <a:ext cx="2214600" cy="669000"/>
          </a:xfrm>
          <a:prstGeom prst="homePlate">
            <a:avLst>
              <a:gd name="adj" fmla="val 50000"/>
            </a:avLst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Presentación Productos Hechos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1990725" y="18755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Recolección Feedback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3669150" y="18755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Revisión Product Backlog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7026425" y="18755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Todo listo!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5347750" y="18755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Recolección Feedback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75" y="2738600"/>
            <a:ext cx="1345676" cy="134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 l="17720" t="15841" r="17675" b="28239"/>
          <a:stretch/>
        </p:blipFill>
        <p:spPr>
          <a:xfrm>
            <a:off x="2367001" y="2882650"/>
            <a:ext cx="1221900" cy="10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0325" y="2738600"/>
            <a:ext cx="1907124" cy="190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 rotWithShape="1">
          <a:blip r:embed="rId6">
            <a:alphaModFix/>
          </a:blip>
          <a:srcRect l="8111" t="8004" r="8345" b="4985"/>
          <a:stretch/>
        </p:blipFill>
        <p:spPr>
          <a:xfrm>
            <a:off x="7411752" y="3076938"/>
            <a:ext cx="1500526" cy="6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EVENTOS - SCRUM</a:t>
            </a:r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2600" cy="22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Retrospective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Similar a “Lecciones Aprendidas”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con el Scrum Team</a:t>
            </a:r>
            <a:endParaRPr sz="1600"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49524"/>
            <a:ext cx="2924150" cy="19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150" y="1262777"/>
            <a:ext cx="2286350" cy="22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4031850" y="2119600"/>
            <a:ext cx="1080300" cy="5727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3730200" y="2775550"/>
            <a:ext cx="1683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</a:rPr>
              <a:t>Acuerdos</a:t>
            </a:r>
            <a:endParaRPr sz="120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</a:rPr>
              <a:t>Modificaciones del Product Backlog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EVENTOS - SCRUM</a:t>
            </a:r>
            <a:endParaRPr/>
          </a:p>
        </p:txBody>
      </p:sp>
      <p:graphicFrame>
        <p:nvGraphicFramePr>
          <p:cNvPr id="219" name="Google Shape;219;p28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{E1EC4FEA-594E-45CA-BEDC-7D485FA82321}</a:tableStyleId>
              </a:tblPr>
              <a:tblGrid>
                <a:gridCol w="199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dk1"/>
                          </a:solidFill>
                        </a:rPr>
                        <a:t>Evento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dk1"/>
                          </a:solidFill>
                        </a:rPr>
                        <a:t>Duración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</a:rPr>
                        <a:t>Sprint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</a:rPr>
                        <a:t>de 1 a 4 semanas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</a:rPr>
                        <a:t>Sprint Planning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</a:rPr>
                        <a:t>2 hrs por cada semana de duración del Sprint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</a:rPr>
                        <a:t>Daily Scrum 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</a:rPr>
                        <a:t>15 minutos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</a:rPr>
                        <a:t>Sprint Review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</a:rPr>
                        <a:t>1 hr por cada semana de duración del Sprint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</a:rPr>
                        <a:t>Sprint Retrospective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</a:rPr>
                        <a:t>45 min por cada semana de duración del Sprint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- ARTEFACTOS 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 b="1"/>
              <a:t>Product Backlog</a:t>
            </a:r>
            <a:endParaRPr sz="1600" b="1"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62600"/>
            <a:ext cx="4355074" cy="290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>
            <a:spLocks noGrp="1"/>
          </p:cNvSpPr>
          <p:nvPr>
            <p:ph type="body" idx="2"/>
          </p:nvPr>
        </p:nvSpPr>
        <p:spPr>
          <a:xfrm>
            <a:off x="4832400" y="1862600"/>
            <a:ext cx="3999900" cy="26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s"/>
              <a:t>Única fuente de trabajo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s"/>
              <a:t>Lista ordenada de lo que se necesita para mejorar el producto (Historias de Usuario)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s"/>
              <a:t>Responsabilidad exclusiva del Product Owner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También está a cargo de la ordenación (priorización)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Constante comunicación con el cliente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- ARTEFACTOS </a:t>
            </a:r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 b="1"/>
              <a:t>Sprint Backlog</a:t>
            </a:r>
            <a:endParaRPr sz="1600" b="1"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2"/>
          </p:nvPr>
        </p:nvSpPr>
        <p:spPr>
          <a:xfrm>
            <a:off x="4832400" y="1430713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s"/>
              <a:t>Hecho por y para los desarrolladores.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s"/>
              <a:t>Alta visibilidad.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s"/>
              <a:t>Visión en tiempo real del trabajo planificado para ser completado durante el Sprint para alcanzar el Sprint Goal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s"/>
              <a:t>Actualizado durante el Sprint tanto como sea necesario, una vez que se aprende más de cada una de las tareas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s"/>
              <a:t>Compuesto del: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Por qué?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Qué?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Cómo?</a:t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l="3916" t="5703" r="3713" b="21356"/>
          <a:stretch/>
        </p:blipFill>
        <p:spPr>
          <a:xfrm>
            <a:off x="311700" y="1817700"/>
            <a:ext cx="4074700" cy="264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- ARTEFACTOS </a:t>
            </a: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 b="1"/>
              <a:t>Increments</a:t>
            </a:r>
            <a:endParaRPr sz="1600" b="1"/>
          </a:p>
        </p:txBody>
      </p:sp>
      <p:sp>
        <p:nvSpPr>
          <p:cNvPr id="242" name="Google Shape;242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Parte del producto realizada en el Sprint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Suma de todos los ítems del Product Backlog completados durante el Sprint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Debe estar completamente terminada y operativa, para poder ser presentada al cliente al final del Sprint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Debe ser compatible con los incrementos anteriores para obtener un producto cada vez más completo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Para marcar como terminada y operativa, requiere pasar la “Definición de Terminada”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Descripción formal del estado del Incremento cuando cumple con los lineamientos de calidad estipulados para el producto</a:t>
            </a:r>
            <a:endParaRPr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0" y="1781925"/>
            <a:ext cx="4660000" cy="157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TEMARIO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3975" y="12099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Qué es Agilismo?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Qué es SCRUM?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Elementos de SCRUM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Pilares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Roles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Eventos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Artefactos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Otros términos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Vista Práctica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3985" t="18560" r="37061" b="12387"/>
          <a:stretch/>
        </p:blipFill>
        <p:spPr>
          <a:xfrm flipH="1">
            <a:off x="5625100" y="1017725"/>
            <a:ext cx="2370575" cy="28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- OTROS TÉRMINOS/CONCEPTOS</a:t>
            </a:r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Historias de Usuario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body" idx="4294967295"/>
          </p:nvPr>
        </p:nvSpPr>
        <p:spPr>
          <a:xfrm>
            <a:off x="5006400" y="1630376"/>
            <a:ext cx="3999900" cy="3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s" sz="1400"/>
              <a:t>Descripciones cortas de una parte de la funcionalidad deseada, escrita en el lenguaje del usuario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s" sz="1400"/>
              <a:t>Estimada en Story Points (SP) o días ideales, usando técnicas como “Planning Poker”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s" sz="1400"/>
              <a:t>Contiene: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Como “rol”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Quiero “evento” 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Para “funcionalidad”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s" sz="1200"/>
              <a:t>Técnicas: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3 Cs (Card, Conversation, Confirmation)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INVEST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s" sz="1200"/>
              <a:t>Se dividen en tareas: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estructura SMART.</a:t>
            </a:r>
            <a:endParaRPr sz="1200"/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t="23189" b="11506"/>
          <a:stretch/>
        </p:blipFill>
        <p:spPr>
          <a:xfrm>
            <a:off x="148600" y="1862600"/>
            <a:ext cx="4746226" cy="23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00" y="1882063"/>
            <a:ext cx="190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5">
            <a:alphaModFix/>
          </a:blip>
          <a:srcRect l="8357" t="7456" r="4314" b="7812"/>
          <a:stretch/>
        </p:blipFill>
        <p:spPr>
          <a:xfrm>
            <a:off x="2053600" y="2415400"/>
            <a:ext cx="3006925" cy="19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- OTROS TÉRMINOS/CONCEPTOS</a:t>
            </a:r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/>
              <a:t>MVP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Minimum Viable Product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Es la forma más fácil de probar un producto con el menor uso posible de los recursos, antes de ponerlo en el mercado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Su fin es atender mejor las necesidades y deseos del usuario final.</a:t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81025"/>
            <a:ext cx="4527600" cy="291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86500" cy="38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/>
              <a:t>Tablero Kanban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es"/>
              <a:t>"Kanban" es una palabra japonesa que significa "señal visual".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s"/>
              <a:t>Herramienta ágil de gestión de proyectos diseñada para ayudar a visualizar el trabajo, limitar el trabajo en curso y maximizar la eficiencia (o el flujo).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s"/>
              <a:t>Puede ayudar tanto a los equipos ágiles a definir el orden de su trabajo diario.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s"/>
              <a:t>Los tableros de kanban utilizan tarjetas, columnas y la mejora continua para ayudar a los equipos tecnológicos y de servicios a comprometerse con la cantidad de trabajo adecuada y, por supuesto, a llevarla a cabo.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- OTROS TÉRMINOS/CONCEPTOS</a:t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950" y="1717038"/>
            <a:ext cx="4341000" cy="215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950" y="1598533"/>
            <a:ext cx="4341000" cy="227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146" y="1766426"/>
            <a:ext cx="4140628" cy="22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el Agilismo?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¿Qué es ser ágil?</a:t>
            </a:r>
            <a:endParaRPr sz="17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63" y="1921726"/>
            <a:ext cx="3941350" cy="17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450" y="1921725"/>
            <a:ext cx="1712649" cy="8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200" y="2969950"/>
            <a:ext cx="899125" cy="8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3599" y="2972086"/>
            <a:ext cx="1712649" cy="89486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168925" y="4315400"/>
            <a:ext cx="619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 u="sng">
                <a:solidFill>
                  <a:schemeClr val="lt2"/>
                </a:solidFill>
              </a:rPr>
              <a:t>… Habilidad para adaptarse a los cambios</a:t>
            </a:r>
            <a:endParaRPr sz="1800" u="sng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Manifiesto Ágil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4613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s"/>
              <a:t>Creado por 17 expertos en 2001.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es"/>
              <a:t>Agilismo como mentalidad.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es"/>
              <a:t>Como crear y responder ante al cambio.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https://agilemanifesto.org/iso/es/principles.html</a:t>
            </a:r>
            <a:r>
              <a:rPr lang="es"/>
              <a:t> 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t="12701"/>
          <a:stretch/>
        </p:blipFill>
        <p:spPr>
          <a:xfrm>
            <a:off x="4723041" y="1461350"/>
            <a:ext cx="3775832" cy="36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vs. Frameworks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564075"/>
            <a:ext cx="3999900" cy="3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b="1"/>
              <a:t>Metodología:</a:t>
            </a:r>
            <a:endParaRPr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Se refiere al grupo de convenciones que un equipo acuerda seguir.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3"/>
              </a:rPr>
              <a:t>https://www.niceideas.ch/roller2/badtrash/mediaresource/d028b3c0-5332-4ae7-a91a-dc21b7551299</a:t>
            </a:r>
            <a:r>
              <a:rPr lang="es" sz="800"/>
              <a:t> </a:t>
            </a:r>
            <a:endParaRPr sz="800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2"/>
          </p:nvPr>
        </p:nvSpPr>
        <p:spPr>
          <a:xfrm>
            <a:off x="4832400" y="1564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Abarca metodologías como:</a:t>
            </a: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Scrum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Kanban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XP (Extreme Programming)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SAFe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DSDM (Dynamic System Development Method)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DevOps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Lean Startup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Design Thinking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Cynefin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entre otras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564" y="116698"/>
            <a:ext cx="3277572" cy="14473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311700" y="2624900"/>
            <a:ext cx="40755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s" b="1">
                <a:solidFill>
                  <a:schemeClr val="lt2"/>
                </a:solidFill>
              </a:rPr>
              <a:t>Framework (Marco de trabajo):</a:t>
            </a:r>
            <a:endParaRPr b="1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es" sz="1200">
                <a:solidFill>
                  <a:schemeClr val="lt2"/>
                </a:solidFill>
              </a:rPr>
              <a:t>Las metodologías son generalizadas para que sean usadas por otros equipos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es SCRUM?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Marco de trabajo liviano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Ayuda a las personas, equipos y organizaciones a generar valor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Basado en pensamiento Lean y Empirismo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Emplea enfoque iterativo e incremental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 basa en un equipo de trabajo pequeño (menor a 10 personas)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Están definidos 3 pilares y 5 valores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625" y="2842875"/>
            <a:ext cx="3889701" cy="22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626" y="151850"/>
            <a:ext cx="3889700" cy="2419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DE SCRUM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Pilares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2"/>
          </p:nvPr>
        </p:nvSpPr>
        <p:spPr>
          <a:xfrm>
            <a:off x="4658375" y="1152463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b="1"/>
              <a:t>Valores</a:t>
            </a:r>
            <a:endParaRPr b="1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606549"/>
            <a:ext cx="3999899" cy="260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125" y="1608813"/>
            <a:ext cx="3999899" cy="259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DE SCRUM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14264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 b="1"/>
              <a:t>Scrum Master</a:t>
            </a:r>
            <a:endParaRPr sz="1600" b="1"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l="22351" r="57058" b="11433"/>
          <a:stretch/>
        </p:blipFill>
        <p:spPr>
          <a:xfrm>
            <a:off x="1370225" y="2090550"/>
            <a:ext cx="1882850" cy="24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4572000" y="14264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s" sz="1600"/>
              <a:t>Entrenador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s" sz="1600"/>
              <a:t>Facilitador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s" sz="1600"/>
              <a:t>Removedor de impedimentos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s" sz="1600"/>
              <a:t>Líder servicial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s" sz="1600"/>
              <a:t>Coach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s" sz="1600"/>
              <a:t>Agente de Cambio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DE SCRUM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 b="1"/>
              <a:t>Product Owner</a:t>
            </a:r>
            <a:endParaRPr sz="1600" b="1"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r="78120" b="11816"/>
          <a:stretch/>
        </p:blipFill>
        <p:spPr>
          <a:xfrm>
            <a:off x="1248275" y="1812150"/>
            <a:ext cx="2000701" cy="23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Co-crear la visión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Gestionar el Product Backlog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Priorizar los ítems del Product Backlog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Manejar relación con Stakeholders/clientes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Plan de lanzamiento/releases (versiones)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Experimentar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968</Words>
  <Application>Microsoft Office PowerPoint</Application>
  <PresentationFormat>Presentación en pantalla (16:9)</PresentationFormat>
  <Paragraphs>190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Roboto</vt:lpstr>
      <vt:lpstr>Roboto Medium</vt:lpstr>
      <vt:lpstr>Simple Dark</vt:lpstr>
      <vt:lpstr>Taller - Proyectos Ágiles con SCRUM</vt:lpstr>
      <vt:lpstr>TEMARIO</vt:lpstr>
      <vt:lpstr>¿Qué es el Agilismo?</vt:lpstr>
      <vt:lpstr>Manifiesto Ágil</vt:lpstr>
      <vt:lpstr>Metodologías vs. Frameworks</vt:lpstr>
      <vt:lpstr>Qué es SCRUM?</vt:lpstr>
      <vt:lpstr>ELEMENTOS DE SCRUM</vt:lpstr>
      <vt:lpstr>ROLES DE SCRUM</vt:lpstr>
      <vt:lpstr>ROLES DE SCRUM</vt:lpstr>
      <vt:lpstr>ROLES DE SCRUM</vt:lpstr>
      <vt:lpstr>EVENTOS - SCRUM</vt:lpstr>
      <vt:lpstr>EVENTOS - SCRUM</vt:lpstr>
      <vt:lpstr>EVENTOS - SCRUM</vt:lpstr>
      <vt:lpstr>EVENTOS - SCRUM</vt:lpstr>
      <vt:lpstr>EVENTOS - SCRUM</vt:lpstr>
      <vt:lpstr>EVENTOS - SCRUM</vt:lpstr>
      <vt:lpstr>SCRUM - ARTEFACTOS </vt:lpstr>
      <vt:lpstr>SCRUM - ARTEFACTOS </vt:lpstr>
      <vt:lpstr>SCRUM - ARTEFACTOS </vt:lpstr>
      <vt:lpstr>SCRUM - OTROS TÉRMINOS/CONCEPTOS</vt:lpstr>
      <vt:lpstr>SCRUM - OTROS TÉRMINOS/CONCEPTOS</vt:lpstr>
      <vt:lpstr>SCRUM - OTROS TÉRMINOS/CONCEPTOS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- Proyectos Ágiles con SCRUM</dc:title>
  <dc:creator>YASMIN</dc:creator>
  <cp:lastModifiedBy>YASMIN</cp:lastModifiedBy>
  <cp:revision>2</cp:revision>
  <dcterms:modified xsi:type="dcterms:W3CDTF">2021-05-06T15:03:10Z</dcterms:modified>
</cp:coreProperties>
</file>